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7"/>
  </p:notesMasterIdLst>
  <p:sldIdLst>
    <p:sldId id="256" r:id="rId2"/>
    <p:sldId id="275" r:id="rId3"/>
    <p:sldId id="257" r:id="rId4"/>
    <p:sldId id="258" r:id="rId5"/>
    <p:sldId id="259" r:id="rId6"/>
    <p:sldId id="260" r:id="rId7"/>
    <p:sldId id="261" r:id="rId8"/>
    <p:sldId id="276" r:id="rId9"/>
    <p:sldId id="262" r:id="rId10"/>
    <p:sldId id="263" r:id="rId11"/>
    <p:sldId id="277" r:id="rId12"/>
    <p:sldId id="264" r:id="rId13"/>
    <p:sldId id="278" r:id="rId14"/>
    <p:sldId id="267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7F2E5D-C754-4B2E-840B-555A15EAB95D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7DA633-089E-449B-B426-C1181EC54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493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9AF7EE50-6399-4E92-95BD-B554B69DFF85}" type="slidenum">
              <a:rPr lang="en-US" smtClean="0"/>
              <a:pPr/>
              <a:t>3</a:t>
            </a:fld>
            <a:endParaRPr lang="en-US" dirty="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6112CE71-9859-4277-B49A-36B434DED32F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FF142DB-96B2-488A-8F8E-603D84C2D2E5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24654D52-6F3D-4A13-A93E-6230BB4EEAD0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E245569D-B1C4-4EA5-8C67-5C7FE9470576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E245569D-B1C4-4EA5-8C67-5C7FE9470576}" type="slidenum">
              <a:rPr lang="en-US" smtClean="0"/>
              <a:pPr/>
              <a:t>9</a:t>
            </a:fld>
            <a:endParaRPr lang="en-US" dirty="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E245569D-B1C4-4EA5-8C67-5C7FE9470576}" type="slidenum">
              <a:rPr lang="en-US" smtClean="0"/>
              <a:pPr/>
              <a:t>10</a:t>
            </a:fld>
            <a:endParaRPr lang="en-US" dirty="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E245569D-B1C4-4EA5-8C67-5C7FE9470576}" type="slidenum">
              <a:rPr lang="en-US" smtClean="0"/>
              <a:pPr/>
              <a:t>12</a:t>
            </a:fld>
            <a:endParaRPr lang="en-US" dirty="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1B65B514-0C27-45A0-A5C6-6840B4AD17AF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8940C139-FDF9-452B-A872-FC5E7AA3D698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4F5720EA-AA4E-4E4C-9C58-6AE91F269B4D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C139-FDF9-452B-A872-FC5E7AA3D698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720EA-AA4E-4E4C-9C58-6AE91F269B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C139-FDF9-452B-A872-FC5E7AA3D698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720EA-AA4E-4E4C-9C58-6AE91F269B4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C139-FDF9-452B-A872-FC5E7AA3D698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720EA-AA4E-4E4C-9C58-6AE91F269B4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8940C139-FDF9-452B-A872-FC5E7AA3D698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4F5720EA-AA4E-4E4C-9C58-6AE91F269B4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C139-FDF9-452B-A872-FC5E7AA3D698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720EA-AA4E-4E4C-9C58-6AE91F269B4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C139-FDF9-452B-A872-FC5E7AA3D698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720EA-AA4E-4E4C-9C58-6AE91F269B4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C139-FDF9-452B-A872-FC5E7AA3D698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720EA-AA4E-4E4C-9C58-6AE91F269B4D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C139-FDF9-452B-A872-FC5E7AA3D698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720EA-AA4E-4E4C-9C58-6AE91F269B4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C139-FDF9-452B-A872-FC5E7AA3D698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720EA-AA4E-4E4C-9C58-6AE91F269B4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C139-FDF9-452B-A872-FC5E7AA3D698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720EA-AA4E-4E4C-9C58-6AE91F269B4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940C139-FDF9-452B-A872-FC5E7AA3D698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F5720EA-AA4E-4E4C-9C58-6AE91F269B4D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notesSlide" Target="../notesSlides/notesSlide7.xml"/><Relationship Id="rId7" Type="http://schemas.openxmlformats.org/officeDocument/2006/relationships/hyperlink" Target="http://www.google.com/url?sa=i&amp;rct=j&amp;q=stoichiometry+mole+map&amp;source=images&amp;cd=&amp;cad=rja&amp;docid=2XsqxpwvxNCqQM&amp;tbnid=hAJdv9S5r4CjhM:&amp;ved=0CAUQjRw&amp;url=http://moodleshare.org/mod/page/view.php?id%3D8673&amp;ei=i_iGUYDmDJPH0AGhvYGoBQ&amp;bvm=bv.45960087,d.dmQ&amp;psig=AFQjCNHrP92TGsfdtBNzHo7hFqmIODpCyQ&amp;ust=1367886300184711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8.png"/><Relationship Id="rId5" Type="http://schemas.openxmlformats.org/officeDocument/2006/relationships/image" Target="../media/image15.wmf"/><Relationship Id="rId4" Type="http://schemas.openxmlformats.org/officeDocument/2006/relationships/oleObject" Target="../embeddings/oleObject8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www.google.com/url?sa=i&amp;rct=j&amp;q=balloons&amp;source=images&amp;cd=&amp;cad=rja&amp;docid=oNabxIn5zWp-gM&amp;tbnid=uEETJMBIa1cBeM:&amp;ved=0CAUQjRw&amp;url=http://www.goaquaadventure.com/birthdays.php&amp;ei=lBGHUfqDGKnm0QHPyIHQBQ&amp;bvm=bv.45960087,d.dmQ&amp;psig=AFQjCNFvM05uRm-HkgJAbaJyVgyeLOCK1w&amp;ust=1367892749941872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hyperlink" Target="http://www.google.com/url?sa=i&amp;rct=j&amp;q=stoichiometry+mole+map&amp;source=images&amp;cd=&amp;cad=rja&amp;docid=2XsqxpwvxNCqQM&amp;tbnid=hAJdv9S5r4CjhM:&amp;ved=0CAUQjRw&amp;url=http://moodleshare.org/mod/page/view.php?id%3D8673&amp;ei=i_iGUYDmDJPH0AGhvYGoBQ&amp;bvm=bv.45960087,d.dmQ&amp;psig=AFQjCNHrP92TGsfdtBNzHo7hFqmIODpCyQ&amp;ust=1367886300184711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google.com/url?sa=i&amp;rct=j&amp;q=chocolate+chip+cookies&amp;source=images&amp;cd=&amp;cad=rja&amp;docid=Fb37fBmUGxztSM&amp;tbnid=lo7jwY46iLVywM:&amp;ved=0CAUQjRw&amp;url=http://www.girlsonfood.net/2012/11/whats-better-than-chocolate-chip-cookies.html&amp;ei=AxOHUfWHHeby0wG-pYGADw&amp;bvm=bv.45960087,d.dmQ&amp;psig=AFQjCNGX1IcIjSpA1sJO_7Sjv79bB-uBog&amp;ust=1367893087785747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8.wmf"/><Relationship Id="rId4" Type="http://schemas.openxmlformats.org/officeDocument/2006/relationships/oleObject" Target="../embeddings/oleObject9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13" Type="http://schemas.openxmlformats.org/officeDocument/2006/relationships/oleObject" Target="../embeddings/oleObject5.bin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2.bin"/><Relationship Id="rId12" Type="http://schemas.openxmlformats.org/officeDocument/2006/relationships/image" Target="../media/image8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4.bin"/><Relationship Id="rId5" Type="http://schemas.openxmlformats.org/officeDocument/2006/relationships/oleObject" Target="../embeddings/oleObject1.bin"/><Relationship Id="rId10" Type="http://schemas.openxmlformats.org/officeDocument/2006/relationships/image" Target="../media/image7.wmf"/><Relationship Id="rId4" Type="http://schemas.openxmlformats.org/officeDocument/2006/relationships/image" Target="../media/image10.jpeg"/><Relationship Id="rId9" Type="http://schemas.openxmlformats.org/officeDocument/2006/relationships/oleObject" Target="../embeddings/oleObject3.bin"/><Relationship Id="rId14" Type="http://schemas.openxmlformats.org/officeDocument/2006/relationships/image" Target="../media/image9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stoichiometry+mole+map&amp;source=images&amp;cd=&amp;cad=rja&amp;docid=2XsqxpwvxNCqQM&amp;tbnid=hAJdv9S5r4CjhM:&amp;ved=0CAUQjRw&amp;url=http://moodleshare.org/mod/page/view.php?id%3D8673&amp;ei=i_iGUYDmDJPH0AGhvYGoBQ&amp;bvm=bv.45960087,d.dmQ&amp;psig=AFQjCNHrP92TGsfdtBNzHo7hFqmIODpCyQ&amp;ust=1367886300184711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notesSlide" Target="../notesSlides/notesSlide5.xml"/><Relationship Id="rId7" Type="http://schemas.openxmlformats.org/officeDocument/2006/relationships/hyperlink" Target="http://www.google.com/url?sa=i&amp;rct=j&amp;q=stoichiometry+mole+map&amp;source=images&amp;cd=&amp;cad=rja&amp;docid=2XsqxpwvxNCqQM&amp;tbnid=hAJdv9S5r4CjhM:&amp;ved=0CAUQjRw&amp;url=http://moodleshare.org/mod/page/view.php?id%3D8673&amp;ei=i_iGUYDmDJPH0AGhvYGoBQ&amp;bvm=bv.45960087,d.dmQ&amp;psig=AFQjCNHrP92TGsfdtBNzHo7hFqmIODpCyQ&amp;ust=1367886300184711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png"/><Relationship Id="rId5" Type="http://schemas.openxmlformats.org/officeDocument/2006/relationships/image" Target="../media/image12.wmf"/><Relationship Id="rId4" Type="http://schemas.openxmlformats.org/officeDocument/2006/relationships/oleObject" Target="../embeddings/oleObject6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google.com/url?sa=i&amp;rct=j&amp;q=pokemon+cards&amp;source=images&amp;cd=&amp;cad=rja&amp;docid=da3507RG8MXJ_M&amp;tbnid=RSIRm9WTz0BPaM:&amp;ved=0CAUQjRw&amp;url=http://deckboxdude.blogspot.com/2011/02/pokemon-cards.html&amp;ei=fQ-HUYCqCfD_4APmm4CYBw&amp;bvm=bv.45960087,d.dmg&amp;psig=AFQjCNFJhsYHdtW2HzdtP7dVP9lALcN18w&amp;ust=1367892217298263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hyperlink" Target="http://www.google.com/url?sa=i&amp;rct=j&amp;q=pokemon+cards&amp;source=images&amp;cd=&amp;cad=rja&amp;docid=ucU_GhIfq8w-DM&amp;tbnid=rmVpPi2IC0ngmM:&amp;ved=0CAUQjRw&amp;url=http://www.wallpaperbeautiful.com/Knowledge/Card/pokemon_arcanine_pokemon_cards_1466x2103_wallpaper_22195&amp;ei=FxCHUcv-FILA4APSu4CwDQ&amp;bvm=bv.45960087,d.dmg&amp;psig=AFQjCNFk82VKHS7YDOuQfNnSZQxFOrNWRQ&amp;ust=1367892369249796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notesSlide" Target="../notesSlides/notesSlide6.xml"/><Relationship Id="rId7" Type="http://schemas.openxmlformats.org/officeDocument/2006/relationships/hyperlink" Target="http://www.google.com/url?sa=i&amp;rct=j&amp;q=stoichiometry+mole+map&amp;source=images&amp;cd=&amp;cad=rja&amp;docid=2XsqxpwvxNCqQM&amp;tbnid=hAJdv9S5r4CjhM:&amp;ved=0CAUQjRw&amp;url=http://moodleshare.org/mod/page/view.php?id%3D8673&amp;ei=i_iGUYDmDJPH0AGhvYGoBQ&amp;bvm=bv.45960087,d.dmQ&amp;psig=AFQjCNHrP92TGsfdtBNzHo7hFqmIODpCyQ&amp;ust=1367886300184711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7.png"/><Relationship Id="rId5" Type="http://schemas.openxmlformats.org/officeDocument/2006/relationships/image" Target="../media/image15.wmf"/><Relationship Id="rId4" Type="http://schemas.openxmlformats.org/officeDocument/2006/relationships/oleObject" Target="../embeddings/oleObject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12 Chemical Quantities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12.2 Using Moles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1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3284" y="4572000"/>
            <a:ext cx="8940716" cy="533400"/>
          </a:xfrm>
        </p:spPr>
        <p:txBody>
          <a:bodyPr>
            <a:normAutofit/>
          </a:bodyPr>
          <a:lstStyle/>
          <a:p>
            <a:pPr marL="61913" indent="-381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 smtClean="0"/>
              <a:t>How many grams of ethane are needed to produce 23.4g of water?</a:t>
            </a:r>
          </a:p>
        </p:txBody>
      </p:sp>
      <p:graphicFrame>
        <p:nvGraphicFramePr>
          <p:cNvPr id="921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5466425"/>
              </p:ext>
            </p:extLst>
          </p:nvPr>
        </p:nvGraphicFramePr>
        <p:xfrm>
          <a:off x="2286000" y="4953000"/>
          <a:ext cx="4258235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1" name="Equation" r:id="rId4" imgW="1358640" imgH="177480" progId="Equation.3">
                  <p:embed/>
                </p:oleObj>
              </mc:Choice>
              <mc:Fallback>
                <p:oleObj name="Equation" r:id="rId4" imgW="135864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4953000"/>
                        <a:ext cx="4258235" cy="555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0" name="Title 1"/>
          <p:cNvSpPr>
            <a:spLocks noGrp="1"/>
          </p:cNvSpPr>
          <p:nvPr>
            <p:ph type="title"/>
          </p:nvPr>
        </p:nvSpPr>
        <p:spPr>
          <a:xfrm>
            <a:off x="419100" y="19050"/>
            <a:ext cx="8229600" cy="990600"/>
          </a:xfrm>
        </p:spPr>
        <p:txBody>
          <a:bodyPr/>
          <a:lstStyle/>
          <a:p>
            <a:pPr eaLnBrk="1" hangingPunct="1"/>
            <a:r>
              <a:rPr lang="en-US" dirty="0" smtClean="0"/>
              <a:t>Practice Problems – Mass to Mass</a:t>
            </a:r>
          </a:p>
        </p:txBody>
      </p:sp>
      <p:sp>
        <p:nvSpPr>
          <p:cNvPr id="9221" name="Rectangle 2"/>
          <p:cNvSpPr>
            <a:spLocks noChangeArrowheads="1"/>
          </p:cNvSpPr>
          <p:nvPr/>
        </p:nvSpPr>
        <p:spPr bwMode="auto">
          <a:xfrm>
            <a:off x="228600" y="2649316"/>
            <a:ext cx="8763000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dirty="0"/>
              <a:t>How many </a:t>
            </a:r>
            <a:r>
              <a:rPr lang="en-US" sz="2000" dirty="0" smtClean="0"/>
              <a:t>grams </a:t>
            </a:r>
            <a:r>
              <a:rPr lang="en-US" sz="2000" dirty="0"/>
              <a:t>of water are formed when </a:t>
            </a:r>
            <a:r>
              <a:rPr lang="en-US" sz="2000" dirty="0" smtClean="0"/>
              <a:t>18.6 grams </a:t>
            </a:r>
            <a:r>
              <a:rPr lang="en-US" sz="2000" dirty="0"/>
              <a:t>of </a:t>
            </a:r>
            <a:r>
              <a:rPr lang="en-US" sz="2000" dirty="0" smtClean="0"/>
              <a:t>oxygen </a:t>
            </a:r>
            <a:r>
              <a:rPr lang="en-US" sz="2000" dirty="0"/>
              <a:t>react with an excess of </a:t>
            </a:r>
            <a:r>
              <a:rPr lang="en-US" sz="2000" dirty="0" smtClean="0"/>
              <a:t>hydrogen?</a:t>
            </a:r>
            <a:r>
              <a:rPr lang="en-US" sz="2000" b="0" dirty="0" smtClean="0">
                <a:solidFill>
                  <a:srgbClr val="FF0000"/>
                </a:solidFill>
              </a:rPr>
              <a:t> </a:t>
            </a:r>
            <a:endParaRPr lang="en-US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3229985" y="3124200"/>
                <a:ext cx="2607830" cy="3877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80000"/>
                  </a:lnSpc>
                </a:pP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2</m:t>
                    </m:r>
                    <m:sSub>
                      <m:sSub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400" b="0" i="0" smtClean="0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𝑂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→2</m:t>
                    </m:r>
                    <m:sSub>
                      <m:sSubPr>
                        <m:ctrlPr>
                          <a:rPr lang="en-US" sz="240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𝐻</m:t>
                        </m:r>
                      </m:e>
                      <m:sub>
                        <m:r>
                          <a:rPr lang="en-US" sz="2400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 smtClean="0">
                    <a:solidFill>
                      <a:schemeClr val="tx1"/>
                    </a:solidFill>
                  </a:rPr>
                  <a:t>O</a:t>
                </a:r>
                <a:endParaRPr 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9985" y="3124200"/>
                <a:ext cx="2607830" cy="387798"/>
              </a:xfrm>
              <a:prstGeom prst="rect">
                <a:avLst/>
              </a:prstGeom>
              <a:blipFill rotWithShape="1">
                <a:blip r:embed="rId6"/>
                <a:stretch>
                  <a:fillRect l="-701" t="-31746" r="-2570" b="-349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469367" y="1189450"/>
            <a:ext cx="6090966" cy="1524000"/>
            <a:chOff x="1488417" y="1143000"/>
            <a:chExt cx="6090966" cy="1524000"/>
          </a:xfrm>
        </p:grpSpPr>
        <p:pic>
          <p:nvPicPr>
            <p:cNvPr id="7" name="Picture 4" descr="http://moodleshare.org/pluginfile.php/8845/mod_page/content/1/Stoichiometry/Images/Topic_5/Full_Road_Map.jpg">
              <a:hlinkClick r:id="rId7"/>
            </p:cNvPr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5763" b="38968"/>
            <a:stretch/>
          </p:blipFill>
          <p:spPr bwMode="auto">
            <a:xfrm>
              <a:off x="1488417" y="1295400"/>
              <a:ext cx="6090966" cy="12130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3203315" y="1230630"/>
              <a:ext cx="762000" cy="533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2971800" y="2057400"/>
              <a:ext cx="844030" cy="609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075815" y="1143000"/>
              <a:ext cx="762000" cy="6210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456815" y="2057400"/>
              <a:ext cx="762000" cy="533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87167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uild="p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8382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At STP, which of the following would have the greatest volume?</a:t>
            </a:r>
            <a:endParaRPr lang="en-US" dirty="0"/>
          </a:p>
        </p:txBody>
      </p:sp>
      <p:pic>
        <p:nvPicPr>
          <p:cNvPr id="30722" name="Picture 2" descr="http://www.goaquaadventure.com/images/balloons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7712" y="1752600"/>
            <a:ext cx="4384738" cy="455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33600" y="2623066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1mole = He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428237" y="2362200"/>
            <a:ext cx="1563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1mole = NO</a:t>
            </a:r>
            <a:endParaRPr lang="en-US" baseline="-25000" dirty="0"/>
          </a:p>
        </p:txBody>
      </p:sp>
      <p:sp>
        <p:nvSpPr>
          <p:cNvPr id="7" name="TextBox 6"/>
          <p:cNvSpPr txBox="1"/>
          <p:nvPr/>
        </p:nvSpPr>
        <p:spPr>
          <a:xfrm>
            <a:off x="4838762" y="2623066"/>
            <a:ext cx="1563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1mole = CH</a:t>
            </a:r>
            <a:r>
              <a:rPr lang="en-US" baseline="-25000" dirty="0" smtClean="0"/>
              <a:t>4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57425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itle 1"/>
          <p:cNvSpPr>
            <a:spLocks noGrp="1"/>
          </p:cNvSpPr>
          <p:nvPr>
            <p:ph type="title"/>
          </p:nvPr>
        </p:nvSpPr>
        <p:spPr>
          <a:xfrm>
            <a:off x="419100" y="19050"/>
            <a:ext cx="8229600" cy="990600"/>
          </a:xfrm>
        </p:spPr>
        <p:txBody>
          <a:bodyPr/>
          <a:lstStyle/>
          <a:p>
            <a:pPr eaLnBrk="1" hangingPunct="1"/>
            <a:r>
              <a:rPr lang="en-US" dirty="0" smtClean="0"/>
              <a:t>Practice Problems – Volume at STP</a:t>
            </a:r>
          </a:p>
        </p:txBody>
      </p:sp>
      <p:sp>
        <p:nvSpPr>
          <p:cNvPr id="9221" name="Rectangle 2"/>
          <p:cNvSpPr>
            <a:spLocks noChangeArrowheads="1"/>
          </p:cNvSpPr>
          <p:nvPr/>
        </p:nvSpPr>
        <p:spPr bwMode="auto">
          <a:xfrm>
            <a:off x="266700" y="4495800"/>
            <a:ext cx="8763000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dirty="0"/>
              <a:t>How many </a:t>
            </a:r>
            <a:r>
              <a:rPr lang="en-US" sz="2000" dirty="0" smtClean="0"/>
              <a:t>liters </a:t>
            </a:r>
            <a:r>
              <a:rPr lang="en-US" sz="2000" dirty="0"/>
              <a:t>of </a:t>
            </a:r>
            <a:r>
              <a:rPr lang="en-US" sz="2000" dirty="0" smtClean="0"/>
              <a:t>oxygen </a:t>
            </a:r>
            <a:r>
              <a:rPr lang="en-US" sz="2000" dirty="0"/>
              <a:t>are </a:t>
            </a:r>
            <a:r>
              <a:rPr lang="en-US" sz="2000" dirty="0" smtClean="0"/>
              <a:t>required to react with 5.6 liters of hydrogen to produce water at STP?</a:t>
            </a:r>
            <a:endParaRPr lang="en-US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3223260" y="4872579"/>
                <a:ext cx="2607830" cy="3877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80000"/>
                  </a:lnSpc>
                </a:pP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2</m:t>
                    </m:r>
                    <m:sSub>
                      <m:sSub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400" b="0" i="0" smtClean="0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𝑂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→2</m:t>
                    </m:r>
                    <m:sSub>
                      <m:sSubPr>
                        <m:ctrlPr>
                          <a:rPr lang="en-US" sz="240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𝐻</m:t>
                        </m:r>
                      </m:e>
                      <m:sub>
                        <m:r>
                          <a:rPr lang="en-US" sz="2400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 smtClean="0">
                    <a:solidFill>
                      <a:schemeClr val="tx1"/>
                    </a:solidFill>
                  </a:rPr>
                  <a:t>O</a:t>
                </a:r>
                <a:endParaRPr 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3260" y="4872579"/>
                <a:ext cx="2607830" cy="387798"/>
              </a:xfrm>
              <a:prstGeom prst="rect">
                <a:avLst/>
              </a:prstGeom>
              <a:blipFill rotWithShape="1">
                <a:blip r:embed="rId3"/>
                <a:stretch>
                  <a:fillRect l="-701" t="-31250" r="-2570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/>
          <p:cNvGrpSpPr/>
          <p:nvPr/>
        </p:nvGrpSpPr>
        <p:grpSpPr>
          <a:xfrm>
            <a:off x="1219200" y="1222110"/>
            <a:ext cx="6090966" cy="3138470"/>
            <a:chOff x="1219200" y="1222110"/>
            <a:chExt cx="6090966" cy="3138470"/>
          </a:xfrm>
        </p:grpSpPr>
        <p:pic>
          <p:nvPicPr>
            <p:cNvPr id="13" name="Picture 4" descr="http://moodleshare.org/pluginfile.php/8845/mod_page/content/1/Stoichiometry/Images/Topic_5/Full_Road_Map.jpg">
              <a:hlinkClick r:id="rId4"/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5238"/>
            <a:stretch/>
          </p:blipFill>
          <p:spPr bwMode="auto">
            <a:xfrm>
              <a:off x="1219200" y="1251620"/>
              <a:ext cx="6090966" cy="31089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2895600" y="1222110"/>
              <a:ext cx="685800" cy="5009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953000" y="1222110"/>
              <a:ext cx="685800" cy="5009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3633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2057400"/>
          </a:xfrm>
        </p:spPr>
        <p:txBody>
          <a:bodyPr/>
          <a:lstStyle/>
          <a:p>
            <a:r>
              <a:rPr lang="en-US" dirty="0" smtClean="0"/>
              <a:t>You mix together the ingredients to make a batch of chocolate chip cookies.  The recipe says that the yield should be 3 dozen cookies.  You only get 30 cookies.  What percentage of the expected yield did you get?</a:t>
            </a:r>
            <a:endParaRPr lang="en-US" dirty="0"/>
          </a:p>
        </p:txBody>
      </p:sp>
      <p:pic>
        <p:nvPicPr>
          <p:cNvPr id="31746" name="Picture 2" descr="http://1.bp.blogspot.com/-LXmlcvfEtj4/UKmUg_Z9zII/AAAAAAAAAXA/6OAOohVlsZA/s1600/Cookie+Plate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124200"/>
            <a:ext cx="3810000" cy="3229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4256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Percent Yield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382000" cy="4530725"/>
          </a:xfrm>
        </p:spPr>
        <p:txBody>
          <a:bodyPr/>
          <a:lstStyle/>
          <a:p>
            <a:pPr marL="55563" indent="-3175" eaLnBrk="1" hangingPunct="1">
              <a:buFont typeface="Wingdings" pitchFamily="2" charset="2"/>
              <a:buNone/>
            </a:pPr>
            <a:r>
              <a:rPr lang="en-US" sz="2800" dirty="0" smtClean="0"/>
              <a:t>Stoichiometric calculations provide a </a:t>
            </a:r>
            <a:r>
              <a:rPr lang="en-US" sz="2800" dirty="0" smtClean="0">
                <a:solidFill>
                  <a:srgbClr val="FF0000"/>
                </a:solidFill>
              </a:rPr>
              <a:t>theoretical yield</a:t>
            </a:r>
            <a:r>
              <a:rPr lang="en-US" sz="2800" dirty="0" smtClean="0"/>
              <a:t> or maximum amount of product that can be produced from a given amount of reactants.  </a:t>
            </a:r>
          </a:p>
          <a:p>
            <a:pPr marL="55563" indent="-3175" eaLnBrk="1" hangingPunct="1">
              <a:buFont typeface="Wingdings" pitchFamily="2" charset="2"/>
              <a:buNone/>
            </a:pPr>
            <a:endParaRPr lang="en-US" sz="2800" dirty="0" smtClean="0"/>
          </a:p>
          <a:p>
            <a:pPr marL="55563" indent="-3175" eaLnBrk="1" hangingPunct="1">
              <a:buFont typeface="Wingdings" pitchFamily="2" charset="2"/>
              <a:buNone/>
            </a:pPr>
            <a:r>
              <a:rPr lang="en-US" sz="2800" dirty="0" smtClean="0"/>
              <a:t>The </a:t>
            </a:r>
            <a:r>
              <a:rPr lang="en-US" sz="2800" dirty="0" smtClean="0">
                <a:solidFill>
                  <a:srgbClr val="FF0000"/>
                </a:solidFill>
              </a:rPr>
              <a:t>actual yield</a:t>
            </a:r>
            <a:r>
              <a:rPr lang="en-US" sz="2800" dirty="0" smtClean="0"/>
              <a:t> is the amount that is actually produced when a reaction is carried out.</a:t>
            </a:r>
          </a:p>
          <a:p>
            <a:pPr marL="55563" indent="-3175" eaLnBrk="1" hangingPunct="1">
              <a:buFont typeface="Wingdings" pitchFamily="2" charset="2"/>
              <a:buNone/>
            </a:pPr>
            <a:r>
              <a:rPr lang="en-US" sz="2800" dirty="0" smtClean="0"/>
              <a:t>  </a:t>
            </a:r>
          </a:p>
          <a:p>
            <a:pPr marL="55563" indent="-3175" eaLnBrk="1" hangingPunct="1">
              <a:buFont typeface="Wingdings" pitchFamily="2" charset="2"/>
              <a:buNone/>
            </a:pPr>
            <a:r>
              <a:rPr lang="en-US" sz="2800" dirty="0" smtClean="0"/>
              <a:t>The </a:t>
            </a:r>
            <a:r>
              <a:rPr lang="en-US" sz="2800" dirty="0" smtClean="0">
                <a:solidFill>
                  <a:srgbClr val="FF0000"/>
                </a:solidFill>
              </a:rPr>
              <a:t>percent yield</a:t>
            </a:r>
            <a:r>
              <a:rPr lang="en-US" sz="2800" dirty="0" smtClean="0"/>
              <a:t> reflects the ratio of the theoretical and actual yields</a:t>
            </a:r>
          </a:p>
        </p:txBody>
      </p:sp>
      <p:graphicFrame>
        <p:nvGraphicFramePr>
          <p:cNvPr id="14340" name="Object 4"/>
          <p:cNvGraphicFramePr>
            <a:graphicFrameLocks noChangeAspect="1"/>
          </p:cNvGraphicFramePr>
          <p:nvPr/>
        </p:nvGraphicFramePr>
        <p:xfrm>
          <a:off x="838200" y="5715000"/>
          <a:ext cx="7467600" cy="944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7" name="Equation" r:id="rId4" imgW="3314700" imgH="419100" progId="Equation.3">
                  <p:embed/>
                </p:oleObj>
              </mc:Choice>
              <mc:Fallback>
                <p:oleObj name="Equation" r:id="rId4" imgW="33147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5715000"/>
                        <a:ext cx="7467600" cy="944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2213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Problem - Percent Yield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1447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When 4.3 grams of sodium are combined with aluminum nitrate in the following equation, 1.52g of aluminum are produced.  What is the percent yield of aluminum?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219200" y="2837586"/>
                <a:ext cx="54102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3</m:t>
                      </m:r>
                      <m:r>
                        <a:rPr lang="en-US" sz="2400" b="0" i="1" smtClean="0">
                          <a:latin typeface="Cambria Math"/>
                        </a:rPr>
                        <m:t>𝑁𝑎</m:t>
                      </m:r>
                      <m:r>
                        <a:rPr lang="en-US" sz="2400" b="0" i="1" smtClean="0">
                          <a:latin typeface="Cambria Math"/>
                        </a:rPr>
                        <m:t>+</m:t>
                      </m:r>
                      <m:r>
                        <a:rPr lang="en-US" sz="2400" b="0" i="1" smtClean="0">
                          <a:latin typeface="Cambria Math"/>
                        </a:rPr>
                        <m:t>𝐴𝑙</m:t>
                      </m:r>
                      <m:r>
                        <a:rPr lang="en-US" sz="2400" b="0" i="1" smtClean="0">
                          <a:latin typeface="Cambria Math"/>
                        </a:rPr>
                        <m:t>(</m:t>
                      </m:r>
                      <m:r>
                        <a:rPr lang="en-US" sz="2400" b="0" i="1" smtClean="0">
                          <a:latin typeface="Cambria Math"/>
                        </a:rPr>
                        <m:t>𝑁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𝑂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)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→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𝐴𝑙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+3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𝑁𝑎𝑁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𝑂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200" y="2837586"/>
                <a:ext cx="5410200" cy="461665"/>
              </a:xfrm>
              <a:prstGeom prst="rect">
                <a:avLst/>
              </a:prstGeom>
              <a:blipFill rotWithShape="1">
                <a:blip r:embed="rId2"/>
                <a:stretch>
                  <a:fillRect b="-184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629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Warm-up: Making a Sandwich</a:t>
            </a:r>
            <a:endParaRPr lang="en-US" dirty="0"/>
          </a:p>
        </p:txBody>
      </p:sp>
      <p:pic>
        <p:nvPicPr>
          <p:cNvPr id="17412" name="Picture 4" descr="http://wps.prenhall.com/wps/media/objects/439/449969/Media_Portfolio/Chapter_11/FG11_0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959" b="56862"/>
          <a:stretch/>
        </p:blipFill>
        <p:spPr bwMode="auto">
          <a:xfrm>
            <a:off x="457200" y="1474470"/>
            <a:ext cx="5941749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ps.prenhall.com/wps/media/objects/439/449969/Media_Portfolio/Chapter_11/FG11_0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5" t="44535" r="47021" b="7960"/>
          <a:stretch/>
        </p:blipFill>
        <p:spPr bwMode="auto">
          <a:xfrm>
            <a:off x="457200" y="3192780"/>
            <a:ext cx="4848225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wps.prenhall.com/wps/media/objects/439/449969/Media_Portfolio/Chapter_11/FG11_0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77" t="44011" r="-8989" b="8484"/>
          <a:stretch/>
        </p:blipFill>
        <p:spPr bwMode="auto">
          <a:xfrm>
            <a:off x="3886199" y="4488180"/>
            <a:ext cx="5643647" cy="1379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410200" y="3766066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How Many Sandwiches?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04907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What is Stoichiometry?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057400"/>
          </a:xfrm>
        </p:spPr>
        <p:txBody>
          <a:bodyPr/>
          <a:lstStyle/>
          <a:p>
            <a:pPr marL="3175" indent="-3175" eaLnBrk="1" hangingPunct="1">
              <a:buFont typeface="Wingdings" pitchFamily="2" charset="2"/>
              <a:buNone/>
            </a:pPr>
            <a:r>
              <a:rPr lang="en-US" dirty="0" smtClean="0"/>
              <a:t>Stoichiometry is the study of quantitative relationships between amounts of reactants used and products formed by a chemical reaction.</a:t>
            </a:r>
          </a:p>
          <a:p>
            <a:pPr marL="3175" indent="-3175" eaLnBrk="1" hangingPunct="1">
              <a:buFont typeface="Wingdings" pitchFamily="2" charset="2"/>
              <a:buNone/>
            </a:pPr>
            <a:endParaRPr lang="en-US" dirty="0" smtClean="0"/>
          </a:p>
          <a:p>
            <a:pPr marL="3175" indent="-3175" eaLnBrk="1" hangingPunct="1">
              <a:buFont typeface="Wingdings" pitchFamily="2" charset="2"/>
              <a:buNone/>
            </a:pPr>
            <a:endParaRPr lang="en-US" dirty="0" smtClean="0"/>
          </a:p>
        </p:txBody>
      </p:sp>
      <p:pic>
        <p:nvPicPr>
          <p:cNvPr id="5124" name="Picture 5" descr="l_product_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276600"/>
            <a:ext cx="2743200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2400" y="5943599"/>
            <a:ext cx="888865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</a:rPr>
              <a:t>A balanced chemical equation is needed to solve any stoichiometry problem</a:t>
            </a:r>
            <a:endParaRPr lang="en-US" sz="2200" dirty="0">
              <a:solidFill>
                <a:srgbClr val="FF0000"/>
              </a:solidFill>
            </a:endParaRPr>
          </a:p>
        </p:txBody>
      </p:sp>
      <p:pic>
        <p:nvPicPr>
          <p:cNvPr id="10242" name="Picture 2" descr="http://media3.picsearch.com/is?aZ2JU29j3tIrGqIOLnZBZpZmYZbSTjIqNbPkhUEGTxE&amp;height=1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276600"/>
            <a:ext cx="3274840" cy="243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589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400" dirty="0" smtClean="0"/>
              <a:t>Practical Applications of Stoichiometry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175" indent="-3175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/>
              <a:t>In a spacecraft, the carbon dioxide exhaled by astronauts can be removed by its reaction with lithium hydroxide, </a:t>
            </a:r>
            <a:r>
              <a:rPr lang="en-US" sz="2800" dirty="0" err="1" smtClean="0"/>
              <a:t>LiOH</a:t>
            </a:r>
            <a:r>
              <a:rPr lang="en-US" sz="2800" dirty="0" smtClean="0"/>
              <a:t>, according to the following chemical equation.</a:t>
            </a:r>
            <a:br>
              <a:rPr lang="en-US" sz="2800" dirty="0" smtClean="0"/>
            </a:br>
            <a:endParaRPr lang="en-US" sz="2800" dirty="0" smtClean="0"/>
          </a:p>
          <a:p>
            <a:pPr marL="3175" indent="-3175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(g) + 2LiOH(s)            Li</a:t>
            </a:r>
            <a:r>
              <a:rPr lang="en-US" baseline="-25000" dirty="0" smtClean="0"/>
              <a:t>2</a:t>
            </a:r>
            <a:r>
              <a:rPr lang="en-US" dirty="0" smtClean="0"/>
              <a:t>CO</a:t>
            </a:r>
            <a:r>
              <a:rPr lang="en-US" baseline="-25000" dirty="0" smtClean="0"/>
              <a:t>3</a:t>
            </a:r>
            <a:r>
              <a:rPr lang="en-US" dirty="0" smtClean="0"/>
              <a:t>(s) + H</a:t>
            </a:r>
            <a:r>
              <a:rPr lang="en-US" baseline="-25000" dirty="0" smtClean="0"/>
              <a:t>2</a:t>
            </a:r>
            <a:r>
              <a:rPr lang="en-US" dirty="0" smtClean="0"/>
              <a:t>O(l)</a:t>
            </a:r>
            <a:br>
              <a:rPr lang="en-US" dirty="0" smtClean="0"/>
            </a:br>
            <a:endParaRPr lang="en-US" dirty="0" smtClean="0"/>
          </a:p>
          <a:p>
            <a:pPr marL="3175" indent="-3175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/>
              <a:t>How many moles of lithium hydroxide are required to react with 20 </a:t>
            </a:r>
            <a:r>
              <a:rPr lang="en-US" sz="2800" dirty="0" err="1" smtClean="0"/>
              <a:t>mol</a:t>
            </a:r>
            <a:r>
              <a:rPr lang="en-US" sz="2800" dirty="0" smtClean="0"/>
              <a:t> of CO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, the average amount exhaled by a person each day? </a:t>
            </a:r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3555023" y="3493477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24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400" dirty="0" smtClean="0"/>
              <a:t>Strategy – Relate everything to the mole</a:t>
            </a:r>
          </a:p>
        </p:txBody>
      </p:sp>
      <p:pic>
        <p:nvPicPr>
          <p:cNvPr id="7171" name="Picture 7" descr="mole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371600"/>
            <a:ext cx="297180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8"/>
          <p:cNvSpPr txBox="1">
            <a:spLocks noChangeArrowheads="1"/>
          </p:cNvSpPr>
          <p:nvPr/>
        </p:nvSpPr>
        <p:spPr bwMode="auto">
          <a:xfrm>
            <a:off x="533400" y="1905000"/>
            <a:ext cx="54102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800" dirty="0"/>
              <a:t>The mole is the common thread that links reactants to products.</a:t>
            </a:r>
          </a:p>
        </p:txBody>
      </p:sp>
      <p:sp>
        <p:nvSpPr>
          <p:cNvPr id="7173" name="Rectangle 9"/>
          <p:cNvSpPr>
            <a:spLocks noChangeArrowheads="1"/>
          </p:cNvSpPr>
          <p:nvPr/>
        </p:nvSpPr>
        <p:spPr bwMode="auto">
          <a:xfrm>
            <a:off x="838200" y="3657600"/>
            <a:ext cx="7848600" cy="79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1</a:t>
            </a:r>
            <a:r>
              <a:rPr lang="en-US" sz="2800" dirty="0"/>
              <a:t>CO</a:t>
            </a:r>
            <a:r>
              <a:rPr lang="en-US" sz="2800" baseline="-25000" dirty="0"/>
              <a:t>2</a:t>
            </a:r>
            <a:r>
              <a:rPr lang="en-US" sz="2800" dirty="0"/>
              <a:t>(g) + </a:t>
            </a:r>
            <a:r>
              <a:rPr lang="en-US" sz="2800" dirty="0">
                <a:solidFill>
                  <a:srgbClr val="FF0000"/>
                </a:solidFill>
              </a:rPr>
              <a:t>2</a:t>
            </a:r>
            <a:r>
              <a:rPr lang="en-US" sz="2800" dirty="0"/>
              <a:t>LiOH(s)    </a:t>
            </a:r>
            <a:r>
              <a:rPr lang="en-US" sz="2800" dirty="0">
                <a:solidFill>
                  <a:srgbClr val="FF0000"/>
                </a:solidFill>
              </a:rPr>
              <a:t>1</a:t>
            </a:r>
            <a:r>
              <a:rPr lang="en-US" sz="2800" dirty="0"/>
              <a:t>Li</a:t>
            </a:r>
            <a:r>
              <a:rPr lang="en-US" sz="2800" baseline="-25000" dirty="0"/>
              <a:t>2</a:t>
            </a:r>
            <a:r>
              <a:rPr lang="en-US" sz="2800" dirty="0"/>
              <a:t>CO</a:t>
            </a:r>
            <a:r>
              <a:rPr lang="en-US" sz="2800" baseline="-25000" dirty="0"/>
              <a:t>3</a:t>
            </a:r>
            <a:r>
              <a:rPr lang="en-US" sz="2800" dirty="0"/>
              <a:t>(s) + </a:t>
            </a:r>
            <a:r>
              <a:rPr lang="en-US" sz="2800" dirty="0">
                <a:solidFill>
                  <a:srgbClr val="FF0000"/>
                </a:solidFill>
              </a:rPr>
              <a:t>1</a:t>
            </a:r>
            <a:r>
              <a:rPr lang="en-US" sz="2800" dirty="0"/>
              <a:t>H</a:t>
            </a:r>
            <a:r>
              <a:rPr lang="en-US" sz="2800" baseline="-25000" dirty="0"/>
              <a:t>2</a:t>
            </a:r>
            <a:r>
              <a:rPr lang="en-US" sz="2800" dirty="0"/>
              <a:t>O(l)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7174" name="Line 10"/>
          <p:cNvSpPr>
            <a:spLocks noChangeShapeType="1"/>
          </p:cNvSpPr>
          <p:nvPr/>
        </p:nvSpPr>
        <p:spPr bwMode="auto">
          <a:xfrm>
            <a:off x="3974123" y="3938954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5" name="Text Box 11"/>
          <p:cNvSpPr txBox="1">
            <a:spLocks noChangeArrowheads="1"/>
          </p:cNvSpPr>
          <p:nvPr/>
        </p:nvSpPr>
        <p:spPr bwMode="auto">
          <a:xfrm>
            <a:off x="3962400" y="4495800"/>
            <a:ext cx="2286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Mole Ratios</a:t>
            </a:r>
          </a:p>
        </p:txBody>
      </p:sp>
      <p:graphicFrame>
        <p:nvGraphicFramePr>
          <p:cNvPr id="7176" name="Object 12"/>
          <p:cNvGraphicFramePr>
            <a:graphicFrameLocks noChangeAspect="1"/>
          </p:cNvGraphicFramePr>
          <p:nvPr/>
        </p:nvGraphicFramePr>
        <p:xfrm>
          <a:off x="457200" y="5181600"/>
          <a:ext cx="15240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5" name="Equation" r:id="rId5" imgW="748975" imgH="393529" progId="Equation.3">
                  <p:embed/>
                </p:oleObj>
              </mc:Choice>
              <mc:Fallback>
                <p:oleObj name="Equation" r:id="rId5" imgW="748975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5181600"/>
                        <a:ext cx="1524000" cy="80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7" name="Object 13"/>
          <p:cNvGraphicFramePr>
            <a:graphicFrameLocks noChangeAspect="1"/>
          </p:cNvGraphicFramePr>
          <p:nvPr/>
        </p:nvGraphicFramePr>
        <p:xfrm>
          <a:off x="2057400" y="5181600"/>
          <a:ext cx="1601788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6" name="Equation" r:id="rId7" imgW="787400" imgH="431800" progId="Equation.3">
                  <p:embed/>
                </p:oleObj>
              </mc:Choice>
              <mc:Fallback>
                <p:oleObj name="Equation" r:id="rId7" imgW="7874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5181600"/>
                        <a:ext cx="1601788" cy="876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8" name="Object 14"/>
          <p:cNvGraphicFramePr>
            <a:graphicFrameLocks noChangeAspect="1"/>
          </p:cNvGraphicFramePr>
          <p:nvPr/>
        </p:nvGraphicFramePr>
        <p:xfrm>
          <a:off x="3849688" y="5143500"/>
          <a:ext cx="1292225" cy="877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7" name="Equation" r:id="rId9" imgW="634725" imgH="431613" progId="Equation.3">
                  <p:embed/>
                </p:oleObj>
              </mc:Choice>
              <mc:Fallback>
                <p:oleObj name="Equation" r:id="rId9" imgW="634725" imgH="43161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49688" y="5143500"/>
                        <a:ext cx="1292225" cy="877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9" name="Object 15"/>
          <p:cNvGraphicFramePr>
            <a:graphicFrameLocks noChangeAspect="1"/>
          </p:cNvGraphicFramePr>
          <p:nvPr/>
        </p:nvGraphicFramePr>
        <p:xfrm>
          <a:off x="5219700" y="5143500"/>
          <a:ext cx="1601788" cy="877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8" name="Equation" r:id="rId11" imgW="787400" imgH="431800" progId="Equation.3">
                  <p:embed/>
                </p:oleObj>
              </mc:Choice>
              <mc:Fallback>
                <p:oleObj name="Equation" r:id="rId11" imgW="7874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9700" y="5143500"/>
                        <a:ext cx="1601788" cy="877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80" name="Object 16"/>
          <p:cNvGraphicFramePr>
            <a:graphicFrameLocks noChangeAspect="1"/>
          </p:cNvGraphicFramePr>
          <p:nvPr/>
        </p:nvGraphicFramePr>
        <p:xfrm>
          <a:off x="7011988" y="5105400"/>
          <a:ext cx="1522412" cy="877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9" name="Equation" r:id="rId13" imgW="748975" imgH="431613" progId="Equation.3">
                  <p:embed/>
                </p:oleObj>
              </mc:Choice>
              <mc:Fallback>
                <p:oleObj name="Equation" r:id="rId13" imgW="748975" imgH="43161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1988" y="5105400"/>
                        <a:ext cx="1522412" cy="877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8936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Mole Super Highway</a:t>
            </a:r>
          </a:p>
        </p:txBody>
      </p:sp>
      <p:pic>
        <p:nvPicPr>
          <p:cNvPr id="4100" name="Picture 4" descr="http://moodleshare.org/pluginfile.php/8845/mod_page/content/1/Stoichiometry/Images/Topic_5/Full_Road_Map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447800"/>
            <a:ext cx="6090966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4289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3699" y="4495800"/>
            <a:ext cx="8940716" cy="533400"/>
          </a:xfrm>
        </p:spPr>
        <p:txBody>
          <a:bodyPr>
            <a:normAutofit/>
          </a:bodyPr>
          <a:lstStyle/>
          <a:p>
            <a:pPr marL="61913" indent="-381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 smtClean="0"/>
              <a:t>How many moles of oxygen are needed to fully combust 1.6 moles of ethane(C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H</a:t>
            </a:r>
            <a:r>
              <a:rPr lang="en-US" sz="2000" baseline="-25000" dirty="0" smtClean="0"/>
              <a:t>6</a:t>
            </a:r>
            <a:r>
              <a:rPr lang="en-US" sz="2000" dirty="0" smtClean="0"/>
              <a:t>)?</a:t>
            </a:r>
          </a:p>
        </p:txBody>
      </p:sp>
      <p:graphicFrame>
        <p:nvGraphicFramePr>
          <p:cNvPr id="921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3170217"/>
              </p:ext>
            </p:extLst>
          </p:nvPr>
        </p:nvGraphicFramePr>
        <p:xfrm>
          <a:off x="1862714" y="4953000"/>
          <a:ext cx="4978400" cy="48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Equation" r:id="rId4" imgW="2336800" imgH="228600" progId="Equation.3">
                  <p:embed/>
                </p:oleObj>
              </mc:Choice>
              <mc:Fallback>
                <p:oleObj name="Equation" r:id="rId4" imgW="23368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2714" y="4953000"/>
                        <a:ext cx="4978400" cy="487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Practice Problems – Mole to Mole</a:t>
            </a:r>
          </a:p>
        </p:txBody>
      </p:sp>
      <p:sp>
        <p:nvSpPr>
          <p:cNvPr id="9221" name="Rectangle 2"/>
          <p:cNvSpPr>
            <a:spLocks noChangeArrowheads="1"/>
          </p:cNvSpPr>
          <p:nvPr/>
        </p:nvSpPr>
        <p:spPr bwMode="auto">
          <a:xfrm>
            <a:off x="373380" y="2514600"/>
            <a:ext cx="876300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dirty="0"/>
              <a:t>How many moles of water are formed when 3.8 moles of Hydrogen react with an excess of Oxygen?</a:t>
            </a:r>
            <a:r>
              <a:rPr lang="en-US" sz="2000" b="0" dirty="0" smtClean="0">
                <a:solidFill>
                  <a:srgbClr val="FF0000"/>
                </a:solidFill>
              </a:rPr>
              <a:t> </a:t>
            </a:r>
            <a:endParaRPr lang="en-US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3048000" y="3034743"/>
                <a:ext cx="2607830" cy="3877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80000"/>
                  </a:lnSpc>
                </a:pP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/>
                      </a:rPr>
                      <m:t>2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400" b="0" i="0" smtClean="0">
                        <a:solidFill>
                          <a:srgbClr val="FF000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𝑂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 smtClean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→</m:t>
                    </m:r>
                    <m:r>
                      <a:rPr lang="en-US" sz="2400" b="0" i="1" dirty="0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2</m:t>
                    </m:r>
                    <m:sSub>
                      <m:sSubPr>
                        <m:ctrlPr>
                          <a:rPr lang="en-US" sz="2400" b="0" i="1" dirty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𝐻</m:t>
                        </m:r>
                      </m:e>
                      <m:sub>
                        <m:r>
                          <a:rPr lang="en-US" sz="2400" b="0" i="1" dirty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 smtClean="0">
                    <a:solidFill>
                      <a:srgbClr val="FF0000"/>
                    </a:solidFill>
                  </a:rPr>
                  <a:t>O</a:t>
                </a:r>
                <a:endParaRPr lang="en-US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0" y="3034743"/>
                <a:ext cx="2607830" cy="387798"/>
              </a:xfrm>
              <a:prstGeom prst="rect">
                <a:avLst/>
              </a:prstGeom>
              <a:blipFill rotWithShape="1">
                <a:blip r:embed="rId6"/>
                <a:stretch>
                  <a:fillRect l="-467" t="-31746" r="-2570" b="-365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4" descr="http://moodleshare.org/pluginfile.php/8845/mod_page/content/1/Stoichiometry/Images/Topic_5/Full_Road_Map.jpg">
            <a:hlinkClick r:id="rId7"/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23" t="44603" r="29567" b="48730"/>
          <a:stretch/>
        </p:blipFill>
        <p:spPr bwMode="auto">
          <a:xfrm>
            <a:off x="2221243" y="1287780"/>
            <a:ext cx="4261343" cy="527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23215" y="1672590"/>
            <a:ext cx="20574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Balanced </a:t>
            </a:r>
          </a:p>
          <a:p>
            <a:pPr algn="ctr"/>
            <a:r>
              <a:rPr lang="en-US" dirty="0" smtClean="0"/>
              <a:t>Chemical Equation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80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uild="p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2438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Felix has six of the same Charazard cards.  For every 3 Charazard cards that he trades in, he can get one </a:t>
            </a:r>
            <a:r>
              <a:rPr lang="en-US" dirty="0" err="1" smtClean="0"/>
              <a:t>Arcanine</a:t>
            </a:r>
            <a:r>
              <a:rPr lang="en-US" dirty="0" smtClean="0"/>
              <a:t> </a:t>
            </a:r>
            <a:r>
              <a:rPr lang="en-US" dirty="0" smtClean="0"/>
              <a:t>card.  </a:t>
            </a:r>
            <a:r>
              <a:rPr lang="en-US" dirty="0" smtClean="0"/>
              <a:t>Each Arcanine card is valued at $2.50.  How much money can Felix make from a trade if he trades in all of his Charazard cards?</a:t>
            </a:r>
            <a:endParaRPr lang="en-US" dirty="0"/>
          </a:p>
        </p:txBody>
      </p:sp>
      <p:pic>
        <p:nvPicPr>
          <p:cNvPr id="29700" name="Picture 4" descr="http://2.bp.blogspot.com/-ygZYrvphUR8/TWU-81X25ZI/AAAAAAAAAE8/vqUpY45s5qM/s1600/425Pokemon_Charizard_Holofoil_Trading_Card_%255BFree_Shipping%255D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675" y="4012138"/>
            <a:ext cx="1677751" cy="2255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9600" y="4724400"/>
            <a:ext cx="571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3                           1</a:t>
            </a:r>
            <a:endParaRPr lang="en-US" sz="4800" dirty="0"/>
          </a:p>
        </p:txBody>
      </p:sp>
      <p:pic>
        <p:nvPicPr>
          <p:cNvPr id="29702" name="Picture 6" descr="http://www.wallpaperbeautiful.com/thumbnails/detail/20121123/pokemon%20arcanine%20pokemon%20cards%201466x2103%20wallpaper_wallpaperbeautiful_43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5990" y="4012138"/>
            <a:ext cx="1566886" cy="224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3276600" y="5219803"/>
            <a:ext cx="2057400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2167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3284" y="4572000"/>
            <a:ext cx="8940716" cy="533400"/>
          </a:xfrm>
        </p:spPr>
        <p:txBody>
          <a:bodyPr>
            <a:normAutofit/>
          </a:bodyPr>
          <a:lstStyle/>
          <a:p>
            <a:pPr marL="61913" indent="-381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 smtClean="0"/>
              <a:t>How many moles of oxygen are needed to produce 15.6g of carbon dioxide?</a:t>
            </a:r>
          </a:p>
        </p:txBody>
      </p:sp>
      <p:graphicFrame>
        <p:nvGraphicFramePr>
          <p:cNvPr id="921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7073585"/>
              </p:ext>
            </p:extLst>
          </p:nvPr>
        </p:nvGraphicFramePr>
        <p:xfrm>
          <a:off x="2286000" y="4953000"/>
          <a:ext cx="4258235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6" name="Equation" r:id="rId4" imgW="1358640" imgH="177480" progId="Equation.3">
                  <p:embed/>
                </p:oleObj>
              </mc:Choice>
              <mc:Fallback>
                <p:oleObj name="Equation" r:id="rId4" imgW="135864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4953000"/>
                        <a:ext cx="4258235" cy="555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Practice Problems – Mole to Mass</a:t>
            </a:r>
          </a:p>
        </p:txBody>
      </p:sp>
      <p:sp>
        <p:nvSpPr>
          <p:cNvPr id="9221" name="Rectangle 2"/>
          <p:cNvSpPr>
            <a:spLocks noChangeArrowheads="1"/>
          </p:cNvSpPr>
          <p:nvPr/>
        </p:nvSpPr>
        <p:spPr bwMode="auto">
          <a:xfrm>
            <a:off x="152400" y="2644140"/>
            <a:ext cx="8763000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dirty="0"/>
              <a:t>How many </a:t>
            </a:r>
            <a:r>
              <a:rPr lang="en-US" sz="2000" dirty="0" smtClean="0"/>
              <a:t>grams </a:t>
            </a:r>
            <a:r>
              <a:rPr lang="en-US" sz="2000" dirty="0"/>
              <a:t>of water are formed when </a:t>
            </a:r>
            <a:r>
              <a:rPr lang="en-US" sz="2000" dirty="0" smtClean="0"/>
              <a:t>4.5 </a:t>
            </a:r>
            <a:r>
              <a:rPr lang="en-US" sz="2000" dirty="0"/>
              <a:t>moles of </a:t>
            </a:r>
            <a:r>
              <a:rPr lang="en-US" sz="2000" dirty="0" smtClean="0"/>
              <a:t>oxygen </a:t>
            </a:r>
            <a:r>
              <a:rPr lang="en-US" sz="2000" dirty="0"/>
              <a:t>react with an excess of </a:t>
            </a:r>
            <a:r>
              <a:rPr lang="en-US" sz="2000" dirty="0" smtClean="0"/>
              <a:t>hydrogen?</a:t>
            </a:r>
            <a:r>
              <a:rPr lang="en-US" sz="2000" b="0" dirty="0" smtClean="0">
                <a:solidFill>
                  <a:srgbClr val="FF0000"/>
                </a:solidFill>
              </a:rPr>
              <a:t> </a:t>
            </a:r>
            <a:endParaRPr lang="en-US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3229985" y="3048000"/>
                <a:ext cx="2607830" cy="3877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80000"/>
                  </a:lnSpc>
                </a:pP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2</m:t>
                    </m:r>
                    <m:sSub>
                      <m:sSub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400" b="0" i="0" smtClean="0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𝑂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→2</m:t>
                    </m:r>
                    <m:sSub>
                      <m:sSubPr>
                        <m:ctrlPr>
                          <a:rPr lang="en-US" sz="240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𝐻</m:t>
                        </m:r>
                      </m:e>
                      <m:sub>
                        <m:r>
                          <a:rPr lang="en-US" sz="2400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 smtClean="0">
                    <a:solidFill>
                      <a:schemeClr val="tx1"/>
                    </a:solidFill>
                  </a:rPr>
                  <a:t>O</a:t>
                </a:r>
                <a:endParaRPr 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9985" y="3048000"/>
                <a:ext cx="2607830" cy="387798"/>
              </a:xfrm>
              <a:prstGeom prst="rect">
                <a:avLst/>
              </a:prstGeom>
              <a:blipFill rotWithShape="1">
                <a:blip r:embed="rId6"/>
                <a:stretch>
                  <a:fillRect l="-701" t="-31250" r="-2570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685800" y="1219200"/>
            <a:ext cx="6090966" cy="1524000"/>
            <a:chOff x="1488417" y="1204690"/>
            <a:chExt cx="6090966" cy="1524000"/>
          </a:xfrm>
        </p:grpSpPr>
        <p:grpSp>
          <p:nvGrpSpPr>
            <p:cNvPr id="4" name="Group 3"/>
            <p:cNvGrpSpPr/>
            <p:nvPr/>
          </p:nvGrpSpPr>
          <p:grpSpPr>
            <a:xfrm>
              <a:off x="1488417" y="1204690"/>
              <a:ext cx="6090966" cy="1524000"/>
              <a:chOff x="1488417" y="1143000"/>
              <a:chExt cx="6090966" cy="1524000"/>
            </a:xfrm>
          </p:grpSpPr>
          <p:pic>
            <p:nvPicPr>
              <p:cNvPr id="7" name="Picture 4" descr="http://moodleshare.org/pluginfile.php/8845/mod_page/content/1/Stoichiometry/Images/Topic_5/Full_Road_Map.jpg">
                <a:hlinkClick r:id="rId7"/>
              </p:cNvPr>
              <p:cNvPicPr>
                <a:picLocks noChangeAspect="1" noChangeArrowheads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5763" b="38968"/>
              <a:stretch/>
            </p:blipFill>
            <p:spPr bwMode="auto">
              <a:xfrm>
                <a:off x="1488417" y="1295400"/>
                <a:ext cx="6090966" cy="121304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" name="Rectangle 1"/>
              <p:cNvSpPr/>
              <p:nvPr/>
            </p:nvSpPr>
            <p:spPr>
              <a:xfrm>
                <a:off x="3203315" y="1230630"/>
                <a:ext cx="762000" cy="533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2971800" y="2057400"/>
                <a:ext cx="844030" cy="609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5075815" y="1143000"/>
                <a:ext cx="762000" cy="62103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5456815" y="2057400"/>
                <a:ext cx="762000" cy="533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5" name="Rectangle 4"/>
            <p:cNvSpPr/>
            <p:nvPr/>
          </p:nvSpPr>
          <p:spPr>
            <a:xfrm>
              <a:off x="1600200" y="1292320"/>
              <a:ext cx="1603115" cy="10934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724988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uild="p"/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224</TotalTime>
  <Words>580</Words>
  <Application>Microsoft Office PowerPoint</Application>
  <PresentationFormat>On-screen Show (4:3)</PresentationFormat>
  <Paragraphs>76</Paragraphs>
  <Slides>15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Origin</vt:lpstr>
      <vt:lpstr>Equation</vt:lpstr>
      <vt:lpstr>Chapter 12 Chemical Quantities </vt:lpstr>
      <vt:lpstr>Warm-up: Making a Sandwich</vt:lpstr>
      <vt:lpstr>What is Stoichiometry?</vt:lpstr>
      <vt:lpstr>Practical Applications of Stoichiometry</vt:lpstr>
      <vt:lpstr>Strategy – Relate everything to the mole</vt:lpstr>
      <vt:lpstr>The Mole Super Highway</vt:lpstr>
      <vt:lpstr>Practice Problems – Mole to Mole</vt:lpstr>
      <vt:lpstr>Warm-up</vt:lpstr>
      <vt:lpstr>Practice Problems – Mole to Mass</vt:lpstr>
      <vt:lpstr>Practice Problems – Mass to Mass</vt:lpstr>
      <vt:lpstr>Warm-up</vt:lpstr>
      <vt:lpstr>Practice Problems – Volume at STP</vt:lpstr>
      <vt:lpstr>Warm-up</vt:lpstr>
      <vt:lpstr>Percent Yield</vt:lpstr>
      <vt:lpstr>Practice Problem - Percent Yield 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12 Chemical Quantities</dc:title>
  <dc:creator>Dawn</dc:creator>
  <cp:lastModifiedBy>Dawn</cp:lastModifiedBy>
  <cp:revision>21</cp:revision>
  <dcterms:created xsi:type="dcterms:W3CDTF">2013-05-05T23:52:08Z</dcterms:created>
  <dcterms:modified xsi:type="dcterms:W3CDTF">2014-04-23T00:26:07Z</dcterms:modified>
</cp:coreProperties>
</file>